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20"/>
  </p:notesMasterIdLst>
  <p:handoutMasterIdLst>
    <p:handoutMasterId r:id="rId21"/>
  </p:handoutMasterIdLst>
  <p:sldIdLst>
    <p:sldId id="256" r:id="rId2"/>
    <p:sldId id="338" r:id="rId3"/>
    <p:sldId id="339" r:id="rId4"/>
    <p:sldId id="293" r:id="rId5"/>
    <p:sldId id="308" r:id="rId6"/>
    <p:sldId id="290" r:id="rId7"/>
    <p:sldId id="326" r:id="rId8"/>
    <p:sldId id="327" r:id="rId9"/>
    <p:sldId id="328" r:id="rId10"/>
    <p:sldId id="335" r:id="rId11"/>
    <p:sldId id="329" r:id="rId12"/>
    <p:sldId id="330" r:id="rId13"/>
    <p:sldId id="331" r:id="rId14"/>
    <p:sldId id="332" r:id="rId15"/>
    <p:sldId id="333" r:id="rId16"/>
    <p:sldId id="334" r:id="rId17"/>
    <p:sldId id="340" r:id="rId18"/>
    <p:sldId id="336" r:id="rId19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00FF"/>
    <a:srgbClr val="FF9999"/>
    <a:srgbClr val="99FF66"/>
    <a:srgbClr val="FFFF66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14" autoAdjust="0"/>
    <p:restoredTop sz="94660"/>
  </p:normalViewPr>
  <p:slideViewPr>
    <p:cSldViewPr>
      <p:cViewPr varScale="1">
        <p:scale>
          <a:sx n="83" d="100"/>
          <a:sy n="83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1782" y="-114"/>
      </p:cViewPr>
      <p:guideLst>
        <p:guide orient="horz" pos="2924"/>
        <p:guide pos="22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Arial" charset="0"/>
              </a:defRPr>
            </a:lvl1pPr>
          </a:lstStyle>
          <a:p>
            <a:r>
              <a:rPr lang="en-US"/>
              <a:t>15.992 – Network &amp; Organization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Arial" charset="0"/>
              </a:defRPr>
            </a:lvl1pPr>
          </a:lstStyle>
          <a:p>
            <a:r>
              <a:rPr lang="en-US"/>
              <a:t>September 5, 2007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Arial" charset="0"/>
              </a:defRPr>
            </a:lvl1pPr>
          </a:lstStyle>
          <a:p>
            <a:r>
              <a:rPr lang="en-US"/>
              <a:t>S01 – Introduction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Arial" charset="0"/>
              </a:defRPr>
            </a:lvl1pPr>
          </a:lstStyle>
          <a:p>
            <a:r>
              <a:rPr lang="en-US"/>
              <a:t>p. </a:t>
            </a:r>
            <a:fld id="{30BBEADE-9B1D-4790-A08D-D3B6E8F9F24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Arial" charset="0"/>
              </a:defRPr>
            </a:lvl1pPr>
          </a:lstStyle>
          <a:p>
            <a:fld id="{135A4F2E-DA86-40CD-9E2D-309AE844EC8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smtClean="0"/>
              <a:t>15.992 Networks &amp; Organization – S01.4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© 2005-2008  MIT Sloan School of Management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  <a:prstGeom prst="rect">
            <a:avLst/>
          </a:prstGeom>
        </p:spPr>
        <p:txBody>
          <a:bodyPr/>
          <a:lstStyle/>
          <a:p>
            <a:fld id="{9542B428-FA27-465F-B379-C8C7BFB4F3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15.992 Networks &amp; Organization – S01.4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2005-2008  MIT Sloan School of Management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15.992 Networks &amp; Organization – S01.4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2005-2008  MIT Sloan School of Management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15.992 Networks &amp; Organization – S01.4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29200" y="6356350"/>
            <a:ext cx="3657600" cy="365760"/>
          </a:xfrm>
        </p:spPr>
        <p:txBody>
          <a:bodyPr/>
          <a:lstStyle/>
          <a:p>
            <a:r>
              <a:rPr lang="en-US" smtClean="0"/>
              <a:t>© 2005-2008  MIT Sloan School of Management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r>
              <a:rPr lang="en-US" smtClean="0"/>
              <a:t>15.992 Networks &amp; Organization – S01.4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© 2005-2008  MIT Sloan School of Management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  <a:prstGeom prst="rect">
            <a:avLst/>
          </a:prstGeo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15.992 Networks &amp; Organization – S01.4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2005-2008  MIT Sloan School of Management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15.992 Networks &amp; Organization – S01.4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2005-2008  MIT Sloan School of Management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15.992 Networks &amp; Organization – S01.4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2005-2008  MIT Sloan School of Management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15.992 Networks &amp; Organization – S01.4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2005-2008  MIT Sloan School of Management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15.992 Networks &amp; Organization – S01.4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2005-2008  MIT Sloan School of Management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15.992 Networks &amp; Organization – S01.4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2005-2008  MIT Sloan School of Management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990600" y="6356350"/>
            <a:ext cx="3962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15.992 Networks &amp; Organization – S01.4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029200" y="6356350"/>
            <a:ext cx="36576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© 2005-2008  MIT Sloan School of Management</a:t>
            </a:r>
            <a:endParaRPr lang="en-US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600">
                <a:solidFill>
                  <a:schemeClr val="tx2"/>
                </a:solidFill>
              </a:rPr>
              <a:t>15.992</a:t>
            </a:r>
            <a:br>
              <a:rPr lang="en-US" sz="3600">
                <a:solidFill>
                  <a:schemeClr val="tx2"/>
                </a:solidFill>
              </a:rPr>
            </a:br>
            <a:r>
              <a:rPr lang="en-US" sz="3600">
                <a:solidFill>
                  <a:schemeClr val="tx2"/>
                </a:solidFill>
              </a:rPr>
              <a:t>Networks &amp; Organization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1800" dirty="0"/>
              <a:t>Session 1: </a:t>
            </a:r>
            <a:r>
              <a:rPr lang="en-US" sz="1800" dirty="0" smtClean="0"/>
              <a:t>Introduction</a:t>
            </a:r>
            <a:endParaRPr lang="en-US" sz="700" i="1" dirty="0"/>
          </a:p>
          <a:p>
            <a:r>
              <a:rPr lang="en-US" sz="1400" i="1" dirty="0"/>
              <a:t>Instructor: </a:t>
            </a:r>
            <a:r>
              <a:rPr lang="en-US" sz="1400" i="1" dirty="0">
                <a:solidFill>
                  <a:schemeClr val="tx2"/>
                </a:solidFill>
              </a:rPr>
              <a:t>Christopher</a:t>
            </a:r>
            <a:r>
              <a:rPr lang="en-US" sz="1400" i="1" dirty="0"/>
              <a:t> Whe</a:t>
            </a:r>
            <a:r>
              <a:rPr lang="en-US" sz="1400" i="1" dirty="0">
                <a:solidFill>
                  <a:schemeClr val="tx2"/>
                </a:solidFill>
              </a:rPr>
              <a:t>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Cognitive Networks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15.992 Networks &amp; Organization – S01.10</a:t>
            </a:r>
            <a:endParaRPr lang="en-US" dirty="0"/>
          </a:p>
        </p:txBody>
      </p:sp>
      <p:sp>
        <p:nvSpPr>
          <p:cNvPr id="4515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Do perceptions of &amp; beliefs about networks matter?</a:t>
            </a:r>
          </a:p>
          <a:p>
            <a:pPr lvl="1"/>
            <a:r>
              <a:rPr lang="en-US"/>
              <a:t>Do actors agree, in general, in their perceptions of network structure?</a:t>
            </a:r>
          </a:p>
          <a:p>
            <a:pPr lvl="1"/>
            <a:r>
              <a:rPr lang="en-US"/>
              <a:t>How should we think about networks if they don’t?</a:t>
            </a:r>
          </a:p>
          <a:p>
            <a:pPr lvl="1"/>
            <a:r>
              <a:rPr lang="en-US"/>
              <a:t>What are some of the consequences of actor disagreement about network structure?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724400" y="6356350"/>
            <a:ext cx="3962400" cy="365760"/>
          </a:xfrm>
        </p:spPr>
        <p:txBody>
          <a:bodyPr/>
          <a:lstStyle/>
          <a:p>
            <a:r>
              <a:rPr lang="en-US" dirty="0" smtClean="0"/>
              <a:t>© 2005-2008  MIT Sloan School of Management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Inference and Network Structure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15.992 Networks &amp; Organization – S01.11</a:t>
            </a:r>
            <a:endParaRPr lang="en-US" dirty="0"/>
          </a:p>
        </p:txBody>
      </p:sp>
      <p:sp>
        <p:nvSpPr>
          <p:cNvPr id="4454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How can we </a:t>
            </a:r>
            <a:r>
              <a:rPr lang="en-US" i="1"/>
              <a:t>statistically</a:t>
            </a:r>
            <a:r>
              <a:rPr lang="en-US"/>
              <a:t> assess the relevance of structural features of networks</a:t>
            </a:r>
          </a:p>
          <a:p>
            <a:pPr lvl="1"/>
            <a:r>
              <a:rPr lang="en-US"/>
              <a:t>What assumptions do we need to make in order to draw statistical conclusions?</a:t>
            </a:r>
          </a:p>
          <a:p>
            <a:pPr lvl="1"/>
            <a:r>
              <a:rPr lang="en-US"/>
              <a:t>Does this change the way we think about “non-parametric” social network analyses?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356350"/>
            <a:ext cx="3886200" cy="365760"/>
          </a:xfrm>
        </p:spPr>
        <p:txBody>
          <a:bodyPr/>
          <a:lstStyle/>
          <a:p>
            <a:r>
              <a:rPr lang="en-US" dirty="0" smtClean="0"/>
              <a:t>© 2005-2008  MIT Sloan School of Management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Networks and Group Process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15.992 Networks &amp; Organization – S01.12</a:t>
            </a:r>
            <a:endParaRPr lang="en-US" dirty="0"/>
          </a:p>
        </p:txBody>
      </p:sp>
      <p:sp>
        <p:nvSpPr>
          <p:cNvPr id="4464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How are individuals within groups affected by network structures?</a:t>
            </a:r>
          </a:p>
          <a:p>
            <a:pPr lvl="1"/>
            <a:r>
              <a:rPr lang="en-US"/>
              <a:t>Homophily processes</a:t>
            </a:r>
          </a:p>
          <a:p>
            <a:pPr lvl="1"/>
            <a:r>
              <a:rPr lang="en-US"/>
              <a:t>Group demography</a:t>
            </a:r>
          </a:p>
          <a:p>
            <a:pPr lvl="1"/>
            <a:r>
              <a:rPr lang="en-US"/>
              <a:t>Antecedents of creativity &amp; productivity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724400" y="6356350"/>
            <a:ext cx="3962400" cy="365760"/>
          </a:xfrm>
        </p:spPr>
        <p:txBody>
          <a:bodyPr/>
          <a:lstStyle/>
          <a:p>
            <a:r>
              <a:rPr lang="en-US" dirty="0" smtClean="0"/>
              <a:t>© 2005-2008  MIT Sloan School of Management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Networks and Labor Markets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15.992 Networks &amp; Organization – S01.13</a:t>
            </a:r>
            <a:endParaRPr lang="en-US" dirty="0"/>
          </a:p>
        </p:txBody>
      </p:sp>
      <p:sp>
        <p:nvSpPr>
          <p:cNvPr id="4474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In what ways do networks help us understand differential labor market outcomes?</a:t>
            </a:r>
          </a:p>
          <a:p>
            <a:pPr lvl="1"/>
            <a:r>
              <a:rPr lang="en-US"/>
              <a:t>How do people find out about jobs?</a:t>
            </a:r>
          </a:p>
          <a:p>
            <a:pPr lvl="1"/>
            <a:r>
              <a:rPr lang="en-US"/>
              <a:t>How do jobs find out about people?</a:t>
            </a:r>
          </a:p>
          <a:p>
            <a:pPr lvl="1"/>
            <a:r>
              <a:rPr lang="en-US"/>
              <a:t>How do network explanations of labor market outcomes compare to other explanations?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6800" y="6356350"/>
            <a:ext cx="3810000" cy="365760"/>
          </a:xfrm>
        </p:spPr>
        <p:txBody>
          <a:bodyPr/>
          <a:lstStyle/>
          <a:p>
            <a:r>
              <a:rPr lang="en-US" dirty="0" smtClean="0"/>
              <a:t>© 2005-2008  MIT Sloan School of Management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Networks, Performance and Competition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15.992 Networks &amp; Organization – S01.14</a:t>
            </a:r>
            <a:endParaRPr lang="en-US" dirty="0"/>
          </a:p>
        </p:txBody>
      </p:sp>
      <p:sp>
        <p:nvSpPr>
          <p:cNvPr id="4485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How is firm and organizational performance affected by network position?</a:t>
            </a:r>
          </a:p>
          <a:p>
            <a:pPr lvl="1"/>
            <a:r>
              <a:rPr lang="en-US"/>
              <a:t>Network position as a source of structural advantage</a:t>
            </a:r>
          </a:p>
          <a:p>
            <a:pPr lvl="1"/>
            <a:r>
              <a:rPr lang="en-US"/>
              <a:t>Status-based competition</a:t>
            </a:r>
          </a:p>
          <a:p>
            <a:pPr lvl="1"/>
            <a:r>
              <a:rPr lang="en-US"/>
              <a:t>Alliance &amp; interlock structures and performance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724400" y="6356350"/>
            <a:ext cx="3962400" cy="365760"/>
          </a:xfrm>
        </p:spPr>
        <p:txBody>
          <a:bodyPr/>
          <a:lstStyle/>
          <a:p>
            <a:r>
              <a:rPr lang="en-US" dirty="0" smtClean="0"/>
              <a:t>© 2005-2008  MIT Sloan School of Management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Networks, Technology and Innovation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15.992 Networks &amp; Organization – S01.15</a:t>
            </a:r>
            <a:endParaRPr lang="en-US" dirty="0"/>
          </a:p>
        </p:txBody>
      </p:sp>
      <p:sp>
        <p:nvSpPr>
          <p:cNvPr id="4495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Are networks useful in understanding the role of technology and innovation in organizational outcomes</a:t>
            </a:r>
          </a:p>
          <a:p>
            <a:pPr lvl="1"/>
            <a:r>
              <a:rPr lang="en-US"/>
              <a:t>Diffusion of technology</a:t>
            </a:r>
          </a:p>
          <a:p>
            <a:pPr lvl="1"/>
            <a:r>
              <a:rPr lang="en-US"/>
              <a:t>Technology-based competition</a:t>
            </a:r>
          </a:p>
          <a:p>
            <a:pPr lvl="1"/>
            <a:r>
              <a:rPr lang="en-US"/>
              <a:t>Collaboration processes between organizations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8200" y="6356350"/>
            <a:ext cx="4038600" cy="365760"/>
          </a:xfrm>
        </p:spPr>
        <p:txBody>
          <a:bodyPr/>
          <a:lstStyle/>
          <a:p>
            <a:r>
              <a:rPr lang="en-US" dirty="0" smtClean="0"/>
              <a:t>© 2005-2008  MIT Sloan School of Management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Networks and the Global Economy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15.992 Networks &amp; Organization – S01.16</a:t>
            </a:r>
            <a:endParaRPr lang="en-US" dirty="0"/>
          </a:p>
        </p:txBody>
      </p:sp>
      <p:sp>
        <p:nvSpPr>
          <p:cNvPr id="4505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Are network </a:t>
            </a:r>
            <a:r>
              <a:rPr lang="en-US" dirty="0"/>
              <a:t>analytic constructs </a:t>
            </a:r>
            <a:r>
              <a:rPr lang="en-US" dirty="0" smtClean="0"/>
              <a:t>useful in </a:t>
            </a:r>
            <a:r>
              <a:rPr lang="en-US" dirty="0"/>
              <a:t>explaining the social structure </a:t>
            </a:r>
            <a:r>
              <a:rPr lang="en-US" dirty="0" smtClean="0"/>
              <a:t>of </a:t>
            </a:r>
            <a:r>
              <a:rPr lang="en-US" dirty="0"/>
              <a:t>the global economy?</a:t>
            </a:r>
          </a:p>
          <a:p>
            <a:pPr lvl="1"/>
            <a:r>
              <a:rPr lang="en-US" dirty="0"/>
              <a:t>Do network positions affect states in the same ways that they affect individuals and/or organizations?</a:t>
            </a:r>
          </a:p>
          <a:p>
            <a:pPr lvl="1"/>
            <a:r>
              <a:rPr lang="en-US" dirty="0"/>
              <a:t>Are there other explanations for global economic structures and outcomes?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8200" y="6356350"/>
            <a:ext cx="4038600" cy="365760"/>
          </a:xfrm>
        </p:spPr>
        <p:txBody>
          <a:bodyPr/>
          <a:lstStyle/>
          <a:p>
            <a:r>
              <a:rPr lang="en-US" dirty="0" smtClean="0"/>
              <a:t>© 2005-2008  MIT Sloan School of Management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Seminar Mechanics: Readings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15.992 Networks &amp; Organization – S01.17</a:t>
            </a:r>
            <a:endParaRPr lang="en-US" dirty="0"/>
          </a:p>
        </p:txBody>
      </p:sp>
      <p:sp>
        <p:nvSpPr>
          <p:cNvPr id="45670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Required reading</a:t>
            </a:r>
          </a:p>
          <a:p>
            <a:pPr lvl="1"/>
            <a:r>
              <a:rPr lang="en-US" dirty="0"/>
              <a:t>All available on-line (for free)</a:t>
            </a:r>
          </a:p>
          <a:p>
            <a:pPr lvl="1"/>
            <a:r>
              <a:rPr lang="en-US" dirty="0"/>
              <a:t>May change slightly—watch the website!</a:t>
            </a:r>
          </a:p>
          <a:p>
            <a:pPr lvl="1"/>
            <a:r>
              <a:rPr lang="en-US" dirty="0"/>
              <a:t>Open to suggestions for some changes</a:t>
            </a:r>
          </a:p>
          <a:p>
            <a:r>
              <a:rPr lang="en-US" dirty="0"/>
              <a:t>Optional reading</a:t>
            </a:r>
          </a:p>
          <a:p>
            <a:pPr lvl="1"/>
            <a:r>
              <a:rPr lang="en-US" dirty="0" smtClean="0"/>
              <a:t>Articles that are related but not central</a:t>
            </a:r>
          </a:p>
          <a:p>
            <a:pPr lvl="1"/>
            <a:r>
              <a:rPr lang="en-US" dirty="0" smtClean="0"/>
              <a:t>Reference readings from textbooks</a:t>
            </a:r>
          </a:p>
          <a:p>
            <a:pPr lvl="2"/>
            <a:r>
              <a:rPr lang="en-US" dirty="0" smtClean="0"/>
              <a:t>Wasserman </a:t>
            </a:r>
            <a:r>
              <a:rPr lang="en-US" dirty="0"/>
              <a:t>&amp; </a:t>
            </a:r>
            <a:r>
              <a:rPr lang="en-US" dirty="0" smtClean="0"/>
              <a:t>Faust: Good general overview if not a bit dated</a:t>
            </a:r>
          </a:p>
          <a:p>
            <a:pPr lvl="2"/>
            <a:r>
              <a:rPr lang="en-US" dirty="0" smtClean="0"/>
              <a:t>de </a:t>
            </a:r>
            <a:r>
              <a:rPr lang="en-US" dirty="0" err="1" smtClean="0"/>
              <a:t>Nooy</a:t>
            </a:r>
            <a:r>
              <a:rPr lang="en-US" dirty="0" smtClean="0"/>
              <a:t>, et. al.: Kind of a manual for </a:t>
            </a:r>
            <a:r>
              <a:rPr lang="en-US" dirty="0" err="1" smtClean="0"/>
              <a:t>Pajek</a:t>
            </a:r>
            <a:r>
              <a:rPr lang="en-US" dirty="0" smtClean="0"/>
              <a:t>, but helpful</a:t>
            </a:r>
          </a:p>
          <a:p>
            <a:pPr lvl="2"/>
            <a:r>
              <a:rPr lang="en-US" dirty="0" smtClean="0"/>
              <a:t>Scott: Interesting overview</a:t>
            </a:r>
          </a:p>
          <a:p>
            <a:pPr lvl="2"/>
            <a:r>
              <a:rPr lang="en-US" dirty="0" err="1" smtClean="0"/>
              <a:t>Doreian</a:t>
            </a:r>
            <a:r>
              <a:rPr lang="en-US" dirty="0" smtClean="0"/>
              <a:t>, et. al.: Very specific text on </a:t>
            </a:r>
            <a:r>
              <a:rPr lang="en-US" dirty="0" err="1" smtClean="0"/>
              <a:t>blockmodeling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356350"/>
            <a:ext cx="3886200" cy="365760"/>
          </a:xfrm>
        </p:spPr>
        <p:txBody>
          <a:bodyPr/>
          <a:lstStyle/>
          <a:p>
            <a:r>
              <a:rPr lang="en-US" dirty="0" smtClean="0"/>
              <a:t>© 2005-2008  MIT Sloan School of Management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Seminar Mechanics: Grading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15.992 Networks &amp; Organization – S01.18</a:t>
            </a:r>
            <a:endParaRPr lang="en-US" dirty="0"/>
          </a:p>
        </p:txBody>
      </p:sp>
      <p:sp>
        <p:nvSpPr>
          <p:cNvPr id="4526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1800" dirty="0"/>
              <a:t>Pre-class memos (25%)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Present a critique or coherent set of questions regarding the week’s readings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Must involve at least two articles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Roughly 2 pages long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Can miss memo for one week with no penalty</a:t>
            </a:r>
            <a:endParaRPr lang="en-US" sz="1800" dirty="0"/>
          </a:p>
          <a:p>
            <a:pPr lvl="1">
              <a:lnSpc>
                <a:spcPct val="90000"/>
              </a:lnSpc>
            </a:pPr>
            <a:r>
              <a:rPr lang="en-US" sz="1800" i="1" dirty="0"/>
              <a:t>Post by 5:00pm on Tuesday night!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Class participation (15%)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Final paper (60%)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Should be “publication quality”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Brief proposal (2 </a:t>
            </a:r>
            <a:r>
              <a:rPr lang="en-US" sz="1800" dirty="0"/>
              <a:t>page) due October </a:t>
            </a:r>
            <a:r>
              <a:rPr lang="en-US" sz="1800" dirty="0" smtClean="0"/>
              <a:t>29</a:t>
            </a:r>
            <a:r>
              <a:rPr lang="en-US" sz="1800" baseline="30000" dirty="0" smtClean="0"/>
              <a:t>th</a:t>
            </a:r>
            <a:endParaRPr lang="en-US" sz="1800" baseline="30000" dirty="0"/>
          </a:p>
          <a:p>
            <a:pPr lvl="1">
              <a:lnSpc>
                <a:spcPct val="90000"/>
              </a:lnSpc>
            </a:pPr>
            <a:r>
              <a:rPr lang="en-US" sz="1800" dirty="0" smtClean="0"/>
              <a:t>Final paper due Wednesday, December 10</a:t>
            </a:r>
            <a:r>
              <a:rPr lang="en-US" sz="1800" baseline="30000" dirty="0" smtClean="0"/>
              <a:t>th</a:t>
            </a:r>
            <a:endParaRPr lang="en-US" sz="1800" baseline="300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724400" y="6356350"/>
            <a:ext cx="3962400" cy="365760"/>
          </a:xfrm>
        </p:spPr>
        <p:txBody>
          <a:bodyPr/>
          <a:lstStyle/>
          <a:p>
            <a:r>
              <a:rPr lang="en-US" dirty="0" smtClean="0"/>
              <a:t>© 2005-2008  MIT Sloan School of Management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Study Networks?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15.992 Networks &amp; Organization – S01.2</a:t>
            </a:r>
            <a:endParaRPr lang="en-US" dirty="0"/>
          </a:p>
        </p:txBody>
      </p:sp>
      <p:sp>
        <p:nvSpPr>
          <p:cNvPr id="4546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Sociological significance</a:t>
            </a:r>
          </a:p>
          <a:p>
            <a:pPr lvl="1"/>
            <a:r>
              <a:rPr lang="en-US"/>
              <a:t>Sociology is essentially about the study of social structure </a:t>
            </a:r>
          </a:p>
          <a:p>
            <a:pPr lvl="1"/>
            <a:r>
              <a:rPr lang="en-US"/>
              <a:t>The </a:t>
            </a:r>
            <a:r>
              <a:rPr lang="en-US" i="1"/>
              <a:t>relationship</a:t>
            </a:r>
            <a:r>
              <a:rPr lang="en-US"/>
              <a:t> is one of the key uniquely sociological constructs</a:t>
            </a:r>
          </a:p>
          <a:p>
            <a:r>
              <a:rPr lang="en-US"/>
              <a:t>Ubiquity of social networks</a:t>
            </a:r>
          </a:p>
          <a:p>
            <a:pPr lvl="1"/>
            <a:r>
              <a:rPr lang="en-US"/>
              <a:t>Frequent claim that “it’s not what you know, but who you know”</a:t>
            </a:r>
          </a:p>
          <a:p>
            <a:pPr lvl="1"/>
            <a:r>
              <a:rPr lang="en-US"/>
              <a:t>Everyone’s talking about social networking (Facebook, MySpace, etc.)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356350"/>
            <a:ext cx="3886200" cy="365760"/>
          </a:xfrm>
        </p:spPr>
        <p:txBody>
          <a:bodyPr/>
          <a:lstStyle/>
          <a:p>
            <a:r>
              <a:rPr lang="en-US" dirty="0" smtClean="0"/>
              <a:t>© 2005-2008  MIT Sloan School of Management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Study Networks…Critically?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15.992 Networks &amp; Organization – S01.3</a:t>
            </a:r>
            <a:endParaRPr lang="en-US" dirty="0"/>
          </a:p>
        </p:txBody>
      </p:sp>
      <p:sp>
        <p:nvSpPr>
          <p:cNvPr id="4556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Some studies of “social networks” aren’t </a:t>
            </a:r>
            <a:r>
              <a:rPr lang="en-US" dirty="0" smtClean="0"/>
              <a:t>so clearly sociological</a:t>
            </a:r>
            <a:endParaRPr lang="en-US" dirty="0"/>
          </a:p>
          <a:p>
            <a:pPr lvl="1"/>
            <a:r>
              <a:rPr lang="en-US" dirty="0"/>
              <a:t>Is documenting the increased use of LinkedIn or country-by-country differences in MySpace usage </a:t>
            </a:r>
            <a:r>
              <a:rPr lang="en-US" i="1" dirty="0"/>
              <a:t>really</a:t>
            </a:r>
            <a:r>
              <a:rPr lang="en-US" dirty="0"/>
              <a:t> a network study?</a:t>
            </a:r>
          </a:p>
          <a:p>
            <a:r>
              <a:rPr lang="en-US" dirty="0"/>
              <a:t>Some claims about “networking” aren’t self evidently true…</a:t>
            </a:r>
          </a:p>
          <a:p>
            <a:pPr lvl="1"/>
            <a:r>
              <a:rPr lang="en-US" dirty="0"/>
              <a:t>How would you know if it’s </a:t>
            </a:r>
            <a:r>
              <a:rPr lang="en-US" i="1" dirty="0"/>
              <a:t>not</a:t>
            </a:r>
            <a:r>
              <a:rPr lang="en-US" dirty="0"/>
              <a:t> what you know?</a:t>
            </a:r>
          </a:p>
          <a:p>
            <a:pPr lvl="1">
              <a:buFontTx/>
              <a:buNone/>
            </a:pPr>
            <a:endParaRPr lang="en-US" dirty="0"/>
          </a:p>
          <a:p>
            <a:r>
              <a:rPr lang="en-US" dirty="0"/>
              <a:t>Main objectives:</a:t>
            </a:r>
          </a:p>
          <a:p>
            <a:pPr lvl="1"/>
            <a:r>
              <a:rPr lang="en-US" dirty="0"/>
              <a:t>Become a </a:t>
            </a:r>
            <a:r>
              <a:rPr lang="en-US" i="1" dirty="0"/>
              <a:t>critical</a:t>
            </a:r>
            <a:r>
              <a:rPr lang="en-US" dirty="0"/>
              <a:t> </a:t>
            </a:r>
            <a:r>
              <a:rPr lang="en-US" i="1" dirty="0"/>
              <a:t>consumer</a:t>
            </a:r>
            <a:r>
              <a:rPr lang="en-US" dirty="0"/>
              <a:t> of social network research</a:t>
            </a:r>
          </a:p>
          <a:p>
            <a:pPr lvl="1"/>
            <a:r>
              <a:rPr lang="en-US" dirty="0"/>
              <a:t>Become a proficient producer of (well-grounded) social network research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6800" y="6356350"/>
            <a:ext cx="3810000" cy="365760"/>
          </a:xfrm>
        </p:spPr>
        <p:txBody>
          <a:bodyPr/>
          <a:lstStyle/>
          <a:p>
            <a:r>
              <a:rPr lang="en-US" dirty="0" smtClean="0"/>
              <a:t>© 2005-2008  MIT Sloan School of Management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63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Main Question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15.992 Networks &amp; Organization – S01.4</a:t>
            </a:r>
            <a:endParaRPr lang="en-US"/>
          </a:p>
        </p:txBody>
      </p:sp>
      <p:sp>
        <p:nvSpPr>
          <p:cNvPr id="228364" name="Rectangle 12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In what ways are relationships, exchanges, and the structure thereof implicated in social processes and outcomes?</a:t>
            </a:r>
          </a:p>
          <a:p>
            <a:r>
              <a:rPr lang="en-US" smtClean="0"/>
              <a:t>Part I: Developing Network Analytic Methods</a:t>
            </a:r>
          </a:p>
          <a:p>
            <a:pPr lvl="1"/>
            <a:r>
              <a:rPr lang="en-US" smtClean="0"/>
              <a:t>Basic Structure: e.g. Dyads, Triads, Groups &amp; Roles</a:t>
            </a:r>
          </a:p>
          <a:p>
            <a:pPr lvl="1"/>
            <a:r>
              <a:rPr lang="en-US" smtClean="0"/>
              <a:t>Inference Methods for Identifying Structural Features</a:t>
            </a:r>
          </a:p>
          <a:p>
            <a:r>
              <a:rPr lang="en-US" smtClean="0"/>
              <a:t>Part II: Applying Network Methods to Management and Organizational Phenomena</a:t>
            </a:r>
          </a:p>
          <a:p>
            <a:pPr lvl="1"/>
            <a:r>
              <a:rPr lang="en-US" smtClean="0"/>
              <a:t>Group Processes, Labor Markets, Innovation, Strategy &amp; Global Management</a:t>
            </a:r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4876800" y="6356350"/>
            <a:ext cx="3810000" cy="365760"/>
          </a:xfrm>
        </p:spPr>
        <p:txBody>
          <a:bodyPr/>
          <a:lstStyle/>
          <a:p>
            <a:r>
              <a:rPr lang="en-US" dirty="0" smtClean="0"/>
              <a:t>© 2005-2008  MIT Sloan School of Management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Structure: Dyads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15.992 Networks &amp; Organization – S01.5</a:t>
            </a:r>
            <a:endParaRPr lang="en-US" dirty="0"/>
          </a:p>
        </p:txBody>
      </p:sp>
      <p:sp>
        <p:nvSpPr>
          <p:cNvPr id="3706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What can happen in a simple relationship?</a:t>
            </a:r>
          </a:p>
          <a:p>
            <a:r>
              <a:rPr lang="en-US"/>
              <a:t>Symmetric processes:</a:t>
            </a:r>
          </a:p>
          <a:p>
            <a:pPr lvl="1"/>
            <a:r>
              <a:rPr lang="en-US"/>
              <a:t>Information sharing</a:t>
            </a:r>
          </a:p>
          <a:p>
            <a:pPr lvl="1"/>
            <a:r>
              <a:rPr lang="en-US"/>
              <a:t>Mutual influence</a:t>
            </a:r>
          </a:p>
          <a:p>
            <a:r>
              <a:rPr lang="en-US"/>
              <a:t>Asymmetric processes:</a:t>
            </a:r>
          </a:p>
          <a:p>
            <a:pPr lvl="1"/>
            <a:r>
              <a:rPr lang="en-US"/>
              <a:t>Power &amp; Influence</a:t>
            </a:r>
          </a:p>
          <a:p>
            <a:r>
              <a:rPr lang="en-US"/>
              <a:t>Method question:</a:t>
            </a:r>
          </a:p>
          <a:p>
            <a:pPr lvl="1"/>
            <a:r>
              <a:rPr lang="en-US"/>
              <a:t>How can we tease apart one from the other?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356350"/>
            <a:ext cx="3886200" cy="365760"/>
          </a:xfrm>
        </p:spPr>
        <p:txBody>
          <a:bodyPr/>
          <a:lstStyle/>
          <a:p>
            <a:r>
              <a:rPr lang="en-US" dirty="0" smtClean="0"/>
              <a:t>© 2005-2008  MIT Sloan School of Management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Structure: Triads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15.992 Networks &amp; Organization – S01.6</a:t>
            </a:r>
            <a:endParaRPr lang="en-US" dirty="0"/>
          </a:p>
        </p:txBody>
      </p:sp>
      <p:sp>
        <p:nvSpPr>
          <p:cNvPr id="224261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What can we learn from ties among three actors that we can’t learn from ties between two?</a:t>
            </a:r>
          </a:p>
          <a:p>
            <a:pPr lvl="1"/>
            <a:r>
              <a:rPr lang="en-US"/>
              <a:t>Micro-processes of group formation</a:t>
            </a:r>
          </a:p>
          <a:p>
            <a:pPr lvl="1"/>
            <a:r>
              <a:rPr lang="en-US"/>
              <a:t>Brokerage</a:t>
            </a:r>
          </a:p>
          <a:p>
            <a:pPr lvl="1"/>
            <a:r>
              <a:rPr lang="en-US"/>
              <a:t>Differential popularity &amp; attractiveness structures</a:t>
            </a:r>
          </a:p>
          <a:p>
            <a:r>
              <a:rPr lang="en-US"/>
              <a:t>Why do we care about this in the study of social organization?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6800" y="6356350"/>
            <a:ext cx="3810000" cy="365760"/>
          </a:xfrm>
        </p:spPr>
        <p:txBody>
          <a:bodyPr/>
          <a:lstStyle/>
          <a:p>
            <a:r>
              <a:rPr lang="en-US" dirty="0" smtClean="0"/>
              <a:t>© 2005-2008  MIT Sloan School of Management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Global Structure: Complete Networks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15.992 Networks &amp; Organization – S01.7</a:t>
            </a:r>
            <a:endParaRPr lang="en-US" dirty="0"/>
          </a:p>
        </p:txBody>
      </p:sp>
      <p:sp>
        <p:nvSpPr>
          <p:cNvPr id="4423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What can you learn from a complete network that you can’t learn from local structure?</a:t>
            </a:r>
          </a:p>
          <a:p>
            <a:pPr lvl="1"/>
            <a:r>
              <a:rPr lang="en-US"/>
              <a:t>Contextual centrality</a:t>
            </a:r>
          </a:p>
          <a:p>
            <a:pPr lvl="1"/>
            <a:r>
              <a:rPr lang="en-US"/>
              <a:t>Small world phenomena</a:t>
            </a:r>
          </a:p>
          <a:p>
            <a:r>
              <a:rPr lang="en-US"/>
              <a:t>What kinds of organizational questions does this relate to?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356350"/>
            <a:ext cx="3886200" cy="365760"/>
          </a:xfrm>
        </p:spPr>
        <p:txBody>
          <a:bodyPr/>
          <a:lstStyle/>
          <a:p>
            <a:r>
              <a:rPr lang="en-US" dirty="0" smtClean="0"/>
              <a:t>© 2005-2008  MIT Sloan School of Management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Networks and Role Structures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15.992 Networks &amp; Organization – S01.8</a:t>
            </a:r>
            <a:endParaRPr lang="en-US" dirty="0"/>
          </a:p>
        </p:txBody>
      </p:sp>
      <p:sp>
        <p:nvSpPr>
          <p:cNvPr id="4433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Do relationships between actors tell us anything about </a:t>
            </a:r>
            <a:r>
              <a:rPr lang="en-US" i="1"/>
              <a:t>typologies</a:t>
            </a:r>
            <a:r>
              <a:rPr lang="en-US"/>
              <a:t> of these actors?</a:t>
            </a:r>
          </a:p>
          <a:p>
            <a:pPr lvl="1"/>
            <a:r>
              <a:rPr lang="en-US"/>
              <a:t>Defining equivalence of relational patterns</a:t>
            </a:r>
          </a:p>
          <a:p>
            <a:pPr lvl="1"/>
            <a:r>
              <a:rPr lang="en-US"/>
              <a:t>Relationships between hypothesized roles as an object of study</a:t>
            </a:r>
          </a:p>
          <a:p>
            <a:pPr lvl="1"/>
            <a:r>
              <a:rPr lang="en-US"/>
              <a:t>Methods to elicit role structures</a:t>
            </a:r>
          </a:p>
          <a:p>
            <a:r>
              <a:rPr lang="en-US"/>
              <a:t>How do network-identified roles shape organizational outcomes?</a:t>
            </a:r>
          </a:p>
          <a:p>
            <a:pPr lvl="1"/>
            <a:r>
              <a:rPr lang="en-US"/>
              <a:t>What constitutes a “sufficient” study of organizational roles?</a:t>
            </a:r>
          </a:p>
          <a:p>
            <a:pPr lvl="1"/>
            <a:r>
              <a:rPr lang="en-US"/>
              <a:t>Do some roles perform better than others?</a:t>
            </a:r>
          </a:p>
          <a:p>
            <a:pPr lvl="1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356350"/>
            <a:ext cx="3886200" cy="365760"/>
          </a:xfrm>
        </p:spPr>
        <p:txBody>
          <a:bodyPr/>
          <a:lstStyle/>
          <a:p>
            <a:r>
              <a:rPr lang="en-US" dirty="0" smtClean="0"/>
              <a:t>© 2005-2008  MIT Sloan School of Management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Network Dynamics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15.992 Networks &amp; Organization – S01.9</a:t>
            </a:r>
            <a:endParaRPr lang="en-US" dirty="0"/>
          </a:p>
        </p:txBody>
      </p:sp>
      <p:sp>
        <p:nvSpPr>
          <p:cNvPr id="4444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How do networks change over time?</a:t>
            </a:r>
          </a:p>
          <a:p>
            <a:pPr lvl="1"/>
            <a:r>
              <a:rPr lang="en-US" dirty="0" smtClean="0"/>
              <a:t>What role does the agency of individual actors play in shaping network dynamics? </a:t>
            </a:r>
            <a:endParaRPr lang="en-US" dirty="0" smtClean="0"/>
          </a:p>
          <a:p>
            <a:pPr lvl="1"/>
            <a:r>
              <a:rPr lang="en-US" dirty="0" smtClean="0"/>
              <a:t>How </a:t>
            </a:r>
            <a:r>
              <a:rPr lang="en-US" dirty="0"/>
              <a:t>can </a:t>
            </a:r>
            <a:r>
              <a:rPr lang="en-US" dirty="0" smtClean="0"/>
              <a:t>change in networks be effectively modeled?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kind of structural claims can be made without a considering dynamics?</a:t>
            </a:r>
          </a:p>
          <a:p>
            <a:pPr lvl="1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724400" y="6356350"/>
            <a:ext cx="3962400" cy="365760"/>
          </a:xfrm>
        </p:spPr>
        <p:txBody>
          <a:bodyPr/>
          <a:lstStyle/>
          <a:p>
            <a:r>
              <a:rPr lang="en-US" dirty="0" smtClean="0"/>
              <a:t>© 2005-2008  MIT Sloan School of Management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37767</TotalTime>
  <Words>1089</Words>
  <Application>Microsoft Office PowerPoint</Application>
  <PresentationFormat>On-screen Show (4:3)</PresentationFormat>
  <Paragraphs>150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Times</vt:lpstr>
      <vt:lpstr>Origin</vt:lpstr>
      <vt:lpstr>15.992 Networks &amp; Organization</vt:lpstr>
      <vt:lpstr>Why Study Networks?</vt:lpstr>
      <vt:lpstr>Why Study Networks…Critically?</vt:lpstr>
      <vt:lpstr>The Main Question</vt:lpstr>
      <vt:lpstr>Basic Structure: Dyads</vt:lpstr>
      <vt:lpstr>Basic Structure: Triads</vt:lpstr>
      <vt:lpstr>Global Structure: Complete Networks</vt:lpstr>
      <vt:lpstr>Networks and Role Structures</vt:lpstr>
      <vt:lpstr>Network Dynamics</vt:lpstr>
      <vt:lpstr>Cognitive Networks</vt:lpstr>
      <vt:lpstr>Inference and Network Structure</vt:lpstr>
      <vt:lpstr>Networks and Group Process </vt:lpstr>
      <vt:lpstr>Networks and Labor Markets</vt:lpstr>
      <vt:lpstr>Networks, Performance and Competition</vt:lpstr>
      <vt:lpstr>Networks, Technology and Innovation</vt:lpstr>
      <vt:lpstr>Networks and the Global Economy</vt:lpstr>
      <vt:lpstr>Seminar Mechanics: Readings</vt:lpstr>
      <vt:lpstr>Seminar Mechanics: Grading</vt:lpstr>
    </vt:vector>
  </TitlesOfParts>
  <Company> MIT Sloan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15.971: Special Seminar in Strategic Management</dc:title>
  <dc:creator>Christopher Wheat</dc:creator>
  <cp:lastModifiedBy> Christopher Wheat</cp:lastModifiedBy>
  <cp:revision>77</cp:revision>
  <dcterms:created xsi:type="dcterms:W3CDTF">2006-02-06T17:40:03Z</dcterms:created>
  <dcterms:modified xsi:type="dcterms:W3CDTF">2008-09-03T12:04:48Z</dcterms:modified>
</cp:coreProperties>
</file>